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64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8B5507D-B6C6-4B2F-B3EE-815899B1B52F}" v="183" dt="2023-11-11T10:02:33.67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A6A15-6E39-4FFA-B5DC-89EB633E6D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38300" y="1371600"/>
            <a:ext cx="8127574" cy="2736443"/>
          </a:xfrm>
        </p:spPr>
        <p:txBody>
          <a:bodyPr anchor="b">
            <a:normAutofit/>
          </a:bodyPr>
          <a:lstStyle>
            <a:lvl1pPr algn="l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169311-3201-45EC-B973-82EC27DA52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38300" y="4299358"/>
            <a:ext cx="8127574" cy="1187042"/>
          </a:xfrm>
        </p:spPr>
        <p:txBody>
          <a:bodyPr>
            <a:normAutofit/>
          </a:bodyPr>
          <a:lstStyle>
            <a:lvl1pPr marL="0" indent="0" algn="l">
              <a:buNone/>
              <a:defRPr sz="1800" cap="all" spc="2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9AE4B9-EDEF-4A2C-B464-332C5C624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11/12/2023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B4C951-4861-4549-8E72-CEECA89E4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E1401-5637-41BC-AC21-891056450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6971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AD0E6-AD36-493C-9DC3-5ACC2059E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8299" y="685800"/>
            <a:ext cx="8915402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0B8558-FA83-4F6C-A6D1-2DF9D3F74B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638299" y="2057399"/>
            <a:ext cx="8915401" cy="4114801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6DE619-0CC6-4480-ABDE-277D36BDF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11/12/2023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0791E6-BE35-4ECA-8AD1-E8EC09B856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F94606-B928-42D6-85CC-9576F60E3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9828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7F18D8A-5002-491C-922A-E9624E2DBD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5882C6-2BE9-4E25-B8BB-A2346A2B0B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7BEFF9-B3BC-4C07-BF6C-2E3C91B54B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11/12/2023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0F4CF6-CDF1-4AFD-8319-71FD4FED4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1A026-57F4-47F7-B4F0-E0D48E012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9389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B3747-9ADB-4FCC-89CE-6E84D1347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AEC9C6-5D7D-4249-8820-D4C99D0AE8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1F35F7-46A1-40A9-ACD7-C49239926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11/12/2023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345637-B780-4999-A87D-0039BC5A9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D9777F-E471-4CC5-B27B-137CB061E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369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DCB1D-064E-46DE-B533-7CDA331EE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8300" y="2748406"/>
            <a:ext cx="8115300" cy="273799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D222C0-D002-4A94-BAFF-FD1A1CCA64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38300" y="1371600"/>
            <a:ext cx="8115300" cy="1333272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3E7D7E-EC9F-4AA5-A559-EF556C6AD5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11/12/2023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77A8EE-88C1-400C-A23F-656DC76B9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C245A4-F9C6-44E9-929F-78C657C8B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4061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0DF34F-B65E-4FA0-87E8-8890F482B3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8299" y="685800"/>
            <a:ext cx="9382348" cy="1371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25A67-10CA-4531-93E1-39892C087E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38297" y="2057400"/>
            <a:ext cx="4553103" cy="41250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22BE36-0CAF-4D92-9AC2-9249276B96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77000" y="2057400"/>
            <a:ext cx="4543647" cy="41250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C36479-3B04-43BD-9B59-DBF6CA2BF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11/12/2023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FD4449-57DB-41D2-B49E-694E7C13F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60CC2C-E50B-47D2-B62F-D5C4C9CDA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9773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8530B-D0F2-4FC4-A10F-1E54EF82C8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8300" y="755118"/>
            <a:ext cx="9378304" cy="122276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68865C-9D06-4FA3-BA3D-7187BB41B5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38300" y="2034147"/>
            <a:ext cx="4529391" cy="681591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2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656570-8F97-4B7E-A805-96925AC478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638300" y="2748405"/>
            <a:ext cx="4529391" cy="344125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057EF54-F63F-4730-99EE-0E472578F5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87213" y="2034147"/>
            <a:ext cx="4529391" cy="681591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2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908453E-B012-4889-9F49-E1351532AD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87213" y="2748405"/>
            <a:ext cx="4529391" cy="344125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9FC47A-8514-4C98-B1BE-FF6CC666C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11/12/2023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D4301A-D375-4163-9488-27A9CDC6F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EED6105-4A37-4D4B-9BE8-715FB732C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8141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3007F-6649-4D23-8869-C1CC29D00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8B85A1-41F9-4BC1-9C40-3E5D5C042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11/12/2023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B23774-EAA9-47ED-87EF-EE2B29A258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526550-DD4D-45E2-8916-8314C5D06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9521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35FACD-1A4D-49F3-8EA8-21B5C1A6A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11/12/2023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FD9DD-0E4E-4C36-AF85-B3EAD7FE61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E6F4C8-14FA-4405-85EE-ABF53FB03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1506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E7C28-5DEE-493D-ABAD-38E4F2D759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5621" y="1085481"/>
            <a:ext cx="3651180" cy="1657719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5E79C5-E567-4F12-96B8-8BBEAE3D8B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76900" y="1132676"/>
            <a:ext cx="5289480" cy="4728374"/>
          </a:xfrm>
        </p:spPr>
        <p:txBody>
          <a:bodyPr/>
          <a:lstStyle>
            <a:lvl1pPr>
              <a:lnSpc>
                <a:spcPct val="110000"/>
              </a:lnSpc>
              <a:defRPr sz="3200"/>
            </a:lvl1pPr>
            <a:lvl2pPr>
              <a:lnSpc>
                <a:spcPct val="110000"/>
              </a:lnSpc>
              <a:defRPr sz="2800"/>
            </a:lvl2pPr>
            <a:lvl3pPr>
              <a:lnSpc>
                <a:spcPct val="110000"/>
              </a:lnSpc>
              <a:defRPr sz="2400"/>
            </a:lvl3pPr>
            <a:lvl4pPr>
              <a:lnSpc>
                <a:spcPct val="110000"/>
              </a:lnSpc>
              <a:defRPr sz="2000"/>
            </a:lvl4pPr>
            <a:lvl5pPr>
              <a:lnSpc>
                <a:spcPct val="110000"/>
              </a:lnSpc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33DF7F-0B5C-40CE-A65F-779FA7EFBF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25621" y="2748406"/>
            <a:ext cx="3651180" cy="311264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22248C-1826-4833-9592-383B5873A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11/12/2023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0219DC-2646-42AD-897A-EB765DCBE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F238D7-4EEA-475B-B1CA-C44B89BEA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816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D65BE-C907-4660-A586-71C6A1D1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1085481"/>
            <a:ext cx="3657600" cy="1657719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4C8A9-67DF-419C-B2FC-3A879CCEF3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76900" y="1061885"/>
            <a:ext cx="5331069" cy="477556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DA94A1-3058-402A-9C3F-2F210D91D9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200" y="2748406"/>
            <a:ext cx="3657600" cy="311264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C3CA50-C8D8-4F83-B2F6-BCE825866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11/12/2023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7E5BE3-7B02-4281-BD90-C1FAAF636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FE256D-ACD5-438F-BA6F-605E5260E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0521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31A689-589E-4A73-9313-EF44F7E4E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8299" y="685800"/>
            <a:ext cx="8915402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2B11B8-9E77-4144-B9C1-FD164D9A11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38300" y="2057400"/>
            <a:ext cx="8915402" cy="41372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06E4CC-CF79-4C8D-9E5F-1BB517435A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-1001475" y="1517536"/>
            <a:ext cx="28011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spc="100" baseline="0">
                <a:solidFill>
                  <a:schemeClr val="tx1"/>
                </a:solidFill>
              </a:defRPr>
            </a:lvl1pPr>
          </a:lstStyle>
          <a:p>
            <a:fld id="{B6D41BCC-AD73-4203-A5A6-E62EB28B0FE6}" type="datetimeFigureOut">
              <a:rPr lang="en-US" smtClean="0"/>
              <a:pPr/>
              <a:t>11/12/2023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D79449-05F6-4BC7-95DF-F04E1F1614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118764" y="4237870"/>
            <a:ext cx="33440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1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317FE5-2D1F-4ECC-9460-08145C3BB9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28877" y="6319138"/>
            <a:ext cx="710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100" baseline="0">
                <a:solidFill>
                  <a:schemeClr val="tx1"/>
                </a:solidFill>
              </a:defRPr>
            </a:lvl1pPr>
          </a:lstStyle>
          <a:p>
            <a:fld id="{D637F8FC-4B86-4690-8888-22AB2F781BEF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3092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344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blog.floydhub.com/generating-classical-music-with-neural-networks/" TargetMode="External"/><Relationship Id="rId3" Type="http://schemas.openxmlformats.org/officeDocument/2006/relationships/hyperlink" Target="https://david-exiga.medium.com/music-generation-using-lstm-neural-networks-44f6780a4c5" TargetMode="External"/><Relationship Id="rId7" Type="http://schemas.openxmlformats.org/officeDocument/2006/relationships/hyperlink" Target="https://www.tensorflow.org/tutorials/audio/music_generation?hl=fr" TargetMode="External"/><Relationship Id="rId2" Type="http://schemas.openxmlformats.org/officeDocument/2006/relationships/hyperlink" Target="https://towardsdatascience.com/how-to-generate-music-using-a-lstm-neural-network-in-keras-68786834d4c5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blog.paperspace.com/music-generation-with-lstms/" TargetMode="External"/><Relationship Id="rId5" Type="http://schemas.openxmlformats.org/officeDocument/2006/relationships/hyperlink" Target="https://github.com/jordan-bird/Keras-LSTM-Music-Generator" TargetMode="External"/><Relationship Id="rId10" Type="http://schemas.openxmlformats.org/officeDocument/2006/relationships/hyperlink" Target="https://bitmidi.com/" TargetMode="External"/><Relationship Id="rId4" Type="http://schemas.openxmlformats.org/officeDocument/2006/relationships/hyperlink" Target="https://data-flair.training/blogs/automatic-music-generation-lstm-deep-learning/" TargetMode="External"/><Relationship Id="rId9" Type="http://schemas.openxmlformats.org/officeDocument/2006/relationships/hyperlink" Target="http://www.piano-midi.de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115DF2B-BC07-B7B7-C1E0-61FD61B10E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38300" y="1371600"/>
            <a:ext cx="8127574" cy="2736443"/>
          </a:xfrm>
        </p:spPr>
        <p:txBody>
          <a:bodyPr>
            <a:normAutofit/>
          </a:bodyPr>
          <a:lstStyle/>
          <a:p>
            <a:r>
              <a:rPr lang="fr-FR"/>
              <a:t>La musique comme série temporelle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E5A76700-0F94-8EEE-635F-B77B6A261D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38300" y="4299358"/>
            <a:ext cx="8127574" cy="1187042"/>
          </a:xfrm>
        </p:spPr>
        <p:txBody>
          <a:bodyPr>
            <a:normAutofit/>
          </a:bodyPr>
          <a:lstStyle/>
          <a:p>
            <a:r>
              <a:rPr lang="fr-FR"/>
              <a:t>Peut-on la prédire ?</a:t>
            </a:r>
          </a:p>
        </p:txBody>
      </p:sp>
      <p:pic>
        <p:nvPicPr>
          <p:cNvPr id="5122" name="Picture 2" descr="Monkey Music Monkey GIF - Monkey Music Monkey Monkey Listening To The Music  - Discover &amp; Share GIFs">
            <a:extLst>
              <a:ext uri="{FF2B5EF4-FFF2-40B4-BE49-F238E27FC236}">
                <a16:creationId xmlns:a16="http://schemas.microsoft.com/office/drawing/2014/main" id="{6C92E8BB-81CD-81FE-5D50-51E27A892A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0288" y="4136545"/>
            <a:ext cx="3686699" cy="20506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08883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>
            <a:extLst>
              <a:ext uri="{FF2B5EF4-FFF2-40B4-BE49-F238E27FC236}">
                <a16:creationId xmlns:a16="http://schemas.microsoft.com/office/drawing/2014/main" id="{0BF603BB-1808-3FF8-E126-18A3DBB07C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322751">
            <a:off x="222807" y="5181376"/>
            <a:ext cx="3031865" cy="1538559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3B28EC2F-574C-17F7-7792-8232E1EE75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8299" y="461212"/>
            <a:ext cx="8915402" cy="1371600"/>
          </a:xfrm>
        </p:spPr>
        <p:txBody>
          <a:bodyPr/>
          <a:lstStyle/>
          <a:p>
            <a:r>
              <a:rPr lang="fr-FR" dirty="0"/>
              <a:t>Les travaux existants / le sujet</a:t>
            </a:r>
          </a:p>
        </p:txBody>
      </p:sp>
      <p:pic>
        <p:nvPicPr>
          <p:cNvPr id="1026" name="Picture 2" descr="Metamor | Wiki Dragon Ball | Fandom">
            <a:extLst>
              <a:ext uri="{FF2B5EF4-FFF2-40B4-BE49-F238E27FC236}">
                <a16:creationId xmlns:a16="http://schemas.microsoft.com/office/drawing/2014/main" id="{5E82B49F-58F9-7520-D6DC-B4E61A094A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4322" y="2802622"/>
            <a:ext cx="5081587" cy="28647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Text | TensorFlow">
            <a:extLst>
              <a:ext uri="{FF2B5EF4-FFF2-40B4-BE49-F238E27FC236}">
                <a16:creationId xmlns:a16="http://schemas.microsoft.com/office/drawing/2014/main" id="{43C3B112-16BA-E336-5CD0-4460103C22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99" t="-346" r="23536" b="4178"/>
          <a:stretch/>
        </p:blipFill>
        <p:spPr bwMode="auto">
          <a:xfrm>
            <a:off x="8740625" y="4197741"/>
            <a:ext cx="559838" cy="569823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8F2EA2F1-16E9-2AD2-21F9-22185A27D1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19102" y="4178972"/>
            <a:ext cx="688833" cy="607359"/>
          </a:xfrm>
          <a:prstGeom prst="ellipse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0511F264-0B91-1D08-9BB7-C64A6982DA1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0999537">
            <a:off x="237132" y="3231726"/>
            <a:ext cx="5193738" cy="1372766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807DF6C9-E7DF-69AD-D7DA-1A6CEB8A598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08" y="1900582"/>
            <a:ext cx="3990392" cy="1206291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EDA965B4-9AA7-E0AE-E228-A4C5DEEC274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317343" y="4451564"/>
            <a:ext cx="3009531" cy="1367388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96A0E6C9-B233-DD5C-89B5-FB529A7A11A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21308912">
            <a:off x="2380736" y="2640622"/>
            <a:ext cx="2895851" cy="388654"/>
          </a:xfrm>
          <a:prstGeom prst="rect">
            <a:avLst/>
          </a:prstGeom>
        </p:spPr>
      </p:pic>
      <p:sp>
        <p:nvSpPr>
          <p:cNvPr id="16" name="ZoneTexte 15">
            <a:extLst>
              <a:ext uri="{FF2B5EF4-FFF2-40B4-BE49-F238E27FC236}">
                <a16:creationId xmlns:a16="http://schemas.microsoft.com/office/drawing/2014/main" id="{EDC726CD-40AC-476A-2C53-840582DDEC81}"/>
              </a:ext>
            </a:extLst>
          </p:cNvPr>
          <p:cNvSpPr txBox="1"/>
          <p:nvPr/>
        </p:nvSpPr>
        <p:spPr>
          <a:xfrm>
            <a:off x="6974322" y="2320611"/>
            <a:ext cx="44628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Notre démarche dans ce contexte :</a:t>
            </a:r>
          </a:p>
        </p:txBody>
      </p:sp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id="{95E016FE-E865-8C10-4252-9F50FA8A2F17}"/>
              </a:ext>
            </a:extLst>
          </p:cNvPr>
          <p:cNvCxnSpPr>
            <a:cxnSpLocks/>
          </p:cNvCxnSpPr>
          <p:nvPr/>
        </p:nvCxnSpPr>
        <p:spPr>
          <a:xfrm>
            <a:off x="6634065" y="1900582"/>
            <a:ext cx="0" cy="4780136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6010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82B3448-5C2F-D9F7-A49B-E068755014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données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DBEBFB07-F358-F294-F265-BCD8B69E3E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4266" y="2057400"/>
            <a:ext cx="9343467" cy="4625275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39DCC9BE-D6D1-397E-C68A-B3A5329F787D}"/>
              </a:ext>
            </a:extLst>
          </p:cNvPr>
          <p:cNvSpPr txBox="1"/>
          <p:nvPr/>
        </p:nvSpPr>
        <p:spPr>
          <a:xfrm>
            <a:off x="1424265" y="1729859"/>
            <a:ext cx="30835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i="1" dirty="0">
                <a:solidFill>
                  <a:schemeClr val="accent3"/>
                </a:solidFill>
              </a:rPr>
              <a:t>Thème du menu de Wii</a:t>
            </a:r>
          </a:p>
        </p:txBody>
      </p:sp>
    </p:spTree>
    <p:extLst>
      <p:ext uri="{BB962C8B-B14F-4D97-AF65-F5344CB8AC3E}">
        <p14:creationId xmlns:p14="http://schemas.microsoft.com/office/powerpoint/2010/main" val="1191303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82B3448-5C2F-D9F7-A49B-E068755014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données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DBEBFB07-F358-F294-F265-BCD8B69E3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003" t="27537" r="68706" b="62377"/>
          <a:stretch/>
        </p:blipFill>
        <p:spPr>
          <a:xfrm>
            <a:off x="1424265" y="2183363"/>
            <a:ext cx="4674636" cy="3201805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39DCC9BE-D6D1-397E-C68A-B3A5329F787D}"/>
              </a:ext>
            </a:extLst>
          </p:cNvPr>
          <p:cNvSpPr txBox="1"/>
          <p:nvPr/>
        </p:nvSpPr>
        <p:spPr>
          <a:xfrm>
            <a:off x="1340289" y="1810139"/>
            <a:ext cx="3949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i="1" dirty="0">
                <a:solidFill>
                  <a:schemeClr val="accent3"/>
                </a:solidFill>
              </a:rPr>
              <a:t>Notes du thème du menu de Wii</a:t>
            </a:r>
          </a:p>
        </p:txBody>
      </p:sp>
      <p:cxnSp>
        <p:nvCxnSpPr>
          <p:cNvPr id="4" name="Connecteur droit avec flèche 3">
            <a:extLst>
              <a:ext uri="{FF2B5EF4-FFF2-40B4-BE49-F238E27FC236}">
                <a16:creationId xmlns:a16="http://schemas.microsoft.com/office/drawing/2014/main" id="{4861E77F-913B-1F92-EABE-13D926AB02AE}"/>
              </a:ext>
            </a:extLst>
          </p:cNvPr>
          <p:cNvCxnSpPr>
            <a:cxnSpLocks/>
          </p:cNvCxnSpPr>
          <p:nvPr/>
        </p:nvCxnSpPr>
        <p:spPr>
          <a:xfrm flipH="1">
            <a:off x="4497355" y="1810139"/>
            <a:ext cx="3704253" cy="1045028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ZoneTexte 11">
            <a:extLst>
              <a:ext uri="{FF2B5EF4-FFF2-40B4-BE49-F238E27FC236}">
                <a16:creationId xmlns:a16="http://schemas.microsoft.com/office/drawing/2014/main" id="{8E4A4883-E4A7-78A6-3AE3-9D22A0A84170}"/>
              </a:ext>
            </a:extLst>
          </p:cNvPr>
          <p:cNvSpPr txBox="1"/>
          <p:nvPr/>
        </p:nvSpPr>
        <p:spPr>
          <a:xfrm>
            <a:off x="8285584" y="1614196"/>
            <a:ext cx="2108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= Une </a:t>
            </a:r>
            <a:r>
              <a:rPr lang="fr-FR" b="1" dirty="0"/>
              <a:t>note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41FAE9FD-4AB0-E25E-4B72-CB19F96F657B}"/>
              </a:ext>
            </a:extLst>
          </p:cNvPr>
          <p:cNvSpPr txBox="1"/>
          <p:nvPr/>
        </p:nvSpPr>
        <p:spPr>
          <a:xfrm>
            <a:off x="8033657" y="2099191"/>
            <a:ext cx="352697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Les composantes d’une note :</a:t>
            </a:r>
          </a:p>
          <a:p>
            <a:endParaRPr lang="fr-FR" dirty="0"/>
          </a:p>
          <a:p>
            <a:pPr marL="342900" indent="-342900">
              <a:buFont typeface="+mj-lt"/>
              <a:buAutoNum type="arabicPeriod"/>
            </a:pPr>
            <a:r>
              <a:rPr lang="fr-FR" dirty="0"/>
              <a:t>Le pitch</a:t>
            </a:r>
          </a:p>
          <a:p>
            <a:pPr marL="342900" indent="-342900">
              <a:buFont typeface="+mj-lt"/>
              <a:buAutoNum type="arabicPeriod"/>
            </a:pPr>
            <a:r>
              <a:rPr lang="fr-FR" dirty="0"/>
              <a:t>Le volume</a:t>
            </a:r>
          </a:p>
          <a:p>
            <a:pPr marL="342900" indent="-342900">
              <a:buFont typeface="+mj-lt"/>
              <a:buAutoNum type="arabicPeriod"/>
            </a:pPr>
            <a:r>
              <a:rPr lang="fr-FR" dirty="0"/>
              <a:t>La durée</a:t>
            </a:r>
          </a:p>
          <a:p>
            <a:pPr marL="342900" indent="-342900">
              <a:buFont typeface="+mj-lt"/>
              <a:buAutoNum type="arabicPeriod"/>
            </a:pPr>
            <a:r>
              <a:rPr lang="fr-FR" dirty="0"/>
              <a:t>L’offset</a:t>
            </a:r>
          </a:p>
          <a:p>
            <a:pPr marL="342900" indent="-342900">
              <a:buFont typeface="+mj-lt"/>
              <a:buAutoNum type="arabicPeriod"/>
            </a:pPr>
            <a:r>
              <a:rPr lang="fr-FR" dirty="0"/>
              <a:t>Le </a:t>
            </a:r>
            <a:r>
              <a:rPr lang="fr-FR" dirty="0" err="1"/>
              <a:t>step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853002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235348-695D-0977-3F03-D6A34D279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Méthodes statistiques utilisées :</a:t>
            </a:r>
            <a:endParaRPr lang="fr-FR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3997A7D-EF4A-FC49-AD2A-70A0652111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057398"/>
            <a:ext cx="5734050" cy="2105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89FF855D-D8BD-9A58-A9F0-6C0EB5E895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8505" y="2057399"/>
            <a:ext cx="5734050" cy="2105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762E97DE-7139-C129-C399-197CDAE691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713711"/>
            <a:ext cx="5734050" cy="2105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4B759319-9F4B-7333-2049-7C9E860EE1B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939"/>
          <a:stretch/>
        </p:blipFill>
        <p:spPr bwMode="auto">
          <a:xfrm>
            <a:off x="6720951" y="4834817"/>
            <a:ext cx="4904992" cy="1789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EF054C63-A27A-8904-6252-83BA73B447B9}"/>
              </a:ext>
            </a:extLst>
          </p:cNvPr>
          <p:cNvSpPr txBox="1"/>
          <p:nvPr/>
        </p:nvSpPr>
        <p:spPr>
          <a:xfrm>
            <a:off x="65314" y="1716833"/>
            <a:ext cx="2724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i="1" dirty="0" err="1"/>
              <a:t>Kneighbors</a:t>
            </a:r>
            <a:r>
              <a:rPr lang="fr-FR" b="1" i="1" dirty="0"/>
              <a:t> : 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DA7C7680-6134-A7DF-4D40-2A1AEDD729BB}"/>
              </a:ext>
            </a:extLst>
          </p:cNvPr>
          <p:cNvSpPr txBox="1"/>
          <p:nvPr/>
        </p:nvSpPr>
        <p:spPr>
          <a:xfrm>
            <a:off x="6553199" y="1716833"/>
            <a:ext cx="2724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i="1" dirty="0" err="1"/>
              <a:t>Random</a:t>
            </a:r>
            <a:r>
              <a:rPr lang="fr-FR" b="1" i="1" dirty="0"/>
              <a:t> Forest : 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F71F566E-F468-3A05-5734-79823EC10103}"/>
              </a:ext>
            </a:extLst>
          </p:cNvPr>
          <p:cNvSpPr txBox="1"/>
          <p:nvPr/>
        </p:nvSpPr>
        <p:spPr>
          <a:xfrm>
            <a:off x="134321" y="4449154"/>
            <a:ext cx="3056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i="1" dirty="0" err="1"/>
              <a:t>Exponential</a:t>
            </a:r>
            <a:r>
              <a:rPr lang="fr-FR" b="1" i="1" dirty="0"/>
              <a:t> </a:t>
            </a:r>
            <a:r>
              <a:rPr lang="fr-FR" b="1" i="1" dirty="0" err="1"/>
              <a:t>Smoothing</a:t>
            </a:r>
            <a:r>
              <a:rPr lang="fr-FR" b="1" i="1" dirty="0"/>
              <a:t> :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73677EED-B6E3-B83C-4F2B-5DA27024AB85}"/>
              </a:ext>
            </a:extLst>
          </p:cNvPr>
          <p:cNvSpPr txBox="1"/>
          <p:nvPr/>
        </p:nvSpPr>
        <p:spPr>
          <a:xfrm>
            <a:off x="6553199" y="4465485"/>
            <a:ext cx="3056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i="1" dirty="0"/>
              <a:t>SARIMAX :</a:t>
            </a:r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1FA3AC81-FD83-9F4D-B757-95C301DB6819}"/>
              </a:ext>
            </a:extLst>
          </p:cNvPr>
          <p:cNvSpPr/>
          <p:nvPr/>
        </p:nvSpPr>
        <p:spPr>
          <a:xfrm>
            <a:off x="2114483" y="3416566"/>
            <a:ext cx="1350739" cy="1048919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900" dirty="0">
                <a:solidFill>
                  <a:schemeClr val="tx1"/>
                </a:solidFill>
              </a:rPr>
              <a:t>SMAPE LOSS:</a:t>
            </a:r>
          </a:p>
          <a:p>
            <a:pPr algn="ctr"/>
            <a:r>
              <a:rPr lang="fr-FR" sz="2000" b="1" dirty="0">
                <a:solidFill>
                  <a:srgbClr val="FF0000"/>
                </a:solidFill>
              </a:rPr>
              <a:t>0,202</a:t>
            </a:r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0C18063C-4BD0-E552-E1EC-7A696F017F16}"/>
              </a:ext>
            </a:extLst>
          </p:cNvPr>
          <p:cNvSpPr/>
          <p:nvPr/>
        </p:nvSpPr>
        <p:spPr>
          <a:xfrm>
            <a:off x="8602368" y="3416565"/>
            <a:ext cx="1350739" cy="1048919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900" dirty="0">
                <a:solidFill>
                  <a:schemeClr val="tx1"/>
                </a:solidFill>
              </a:rPr>
              <a:t>SMAPE LOSS:</a:t>
            </a:r>
          </a:p>
          <a:p>
            <a:pPr algn="ctr"/>
            <a:r>
              <a:rPr lang="fr-FR" sz="2000" b="1" dirty="0">
                <a:solidFill>
                  <a:srgbClr val="FF0000"/>
                </a:solidFill>
              </a:rPr>
              <a:t>0,188</a:t>
            </a:r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230C4A32-A7F4-E9AB-B320-C391FE7BB3DD}"/>
              </a:ext>
            </a:extLst>
          </p:cNvPr>
          <p:cNvSpPr/>
          <p:nvPr/>
        </p:nvSpPr>
        <p:spPr>
          <a:xfrm>
            <a:off x="2114482" y="5824651"/>
            <a:ext cx="1350739" cy="1048919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900" dirty="0">
                <a:solidFill>
                  <a:schemeClr val="tx1"/>
                </a:solidFill>
              </a:rPr>
              <a:t>SMAPE LOSS:</a:t>
            </a:r>
          </a:p>
          <a:p>
            <a:pPr algn="ctr"/>
            <a:r>
              <a:rPr lang="fr-FR" sz="2000" b="1" dirty="0">
                <a:solidFill>
                  <a:srgbClr val="FF0000"/>
                </a:solidFill>
              </a:rPr>
              <a:t>0,245</a:t>
            </a:r>
          </a:p>
        </p:txBody>
      </p:sp>
      <p:sp>
        <p:nvSpPr>
          <p:cNvPr id="3" name="Ellipse 2">
            <a:extLst>
              <a:ext uri="{FF2B5EF4-FFF2-40B4-BE49-F238E27FC236}">
                <a16:creationId xmlns:a16="http://schemas.microsoft.com/office/drawing/2014/main" id="{3D9B8741-2A83-8BAD-DB73-5CDC65E17673}"/>
              </a:ext>
            </a:extLst>
          </p:cNvPr>
          <p:cNvSpPr/>
          <p:nvPr/>
        </p:nvSpPr>
        <p:spPr>
          <a:xfrm>
            <a:off x="8726779" y="5840989"/>
            <a:ext cx="1350739" cy="1048919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900" dirty="0">
                <a:solidFill>
                  <a:schemeClr val="tx1"/>
                </a:solidFill>
              </a:rPr>
              <a:t>SMAPE LOSS:</a:t>
            </a:r>
          </a:p>
          <a:p>
            <a:pPr algn="ctr"/>
            <a:r>
              <a:rPr lang="fr-FR" sz="2000" b="1" dirty="0">
                <a:solidFill>
                  <a:srgbClr val="FF0000"/>
                </a:solidFill>
              </a:rPr>
              <a:t>0,26</a:t>
            </a:r>
          </a:p>
        </p:txBody>
      </p:sp>
    </p:spTree>
    <p:extLst>
      <p:ext uri="{BB962C8B-B14F-4D97-AF65-F5344CB8AC3E}">
        <p14:creationId xmlns:p14="http://schemas.microsoft.com/office/powerpoint/2010/main" val="10892022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EEB865D-9FAC-163C-DBA5-7A108423EB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8299" y="-275252"/>
            <a:ext cx="8915402" cy="1371600"/>
          </a:xfrm>
        </p:spPr>
        <p:txBody>
          <a:bodyPr/>
          <a:lstStyle/>
          <a:p>
            <a:r>
              <a:rPr lang="fr-FR" dirty="0"/>
              <a:t>Méthode de </a:t>
            </a:r>
            <a:r>
              <a:rPr lang="fr-FR" dirty="0" err="1"/>
              <a:t>deep-learning</a:t>
            </a:r>
            <a:r>
              <a:rPr lang="fr-FR" dirty="0"/>
              <a:t> utilisée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379A298A-66E7-F6D9-626E-CE70F1814A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993" y="978810"/>
            <a:ext cx="4150446" cy="3623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4685B131-9AA7-C5BD-54BD-E5FFB2C18A61}"/>
              </a:ext>
            </a:extLst>
          </p:cNvPr>
          <p:cNvSpPr/>
          <p:nvPr/>
        </p:nvSpPr>
        <p:spPr>
          <a:xfrm>
            <a:off x="2607905" y="5449150"/>
            <a:ext cx="2080726" cy="527179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b="1" dirty="0">
                <a:ln>
                  <a:solidFill>
                    <a:schemeClr val="bg2"/>
                  </a:solidFill>
                </a:ln>
                <a:solidFill>
                  <a:schemeClr val="tx1"/>
                </a:solidFill>
              </a:rPr>
              <a:t>4 Entrées</a:t>
            </a:r>
          </a:p>
        </p:txBody>
      </p: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982FB9AD-6D58-EDDA-4A20-DB2E43020289}"/>
              </a:ext>
            </a:extLst>
          </p:cNvPr>
          <p:cNvSpPr/>
          <p:nvPr/>
        </p:nvSpPr>
        <p:spPr>
          <a:xfrm>
            <a:off x="289247" y="5449150"/>
            <a:ext cx="2080726" cy="527179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b="1" dirty="0">
                <a:ln>
                  <a:solidFill>
                    <a:schemeClr val="bg2"/>
                  </a:solidFill>
                </a:ln>
                <a:solidFill>
                  <a:schemeClr val="tx1"/>
                </a:solidFill>
              </a:rPr>
              <a:t>4 Sorties</a:t>
            </a:r>
          </a:p>
        </p:txBody>
      </p:sp>
      <p:sp>
        <p:nvSpPr>
          <p:cNvPr id="11" name="Rectangle : coins arrondis 10">
            <a:extLst>
              <a:ext uri="{FF2B5EF4-FFF2-40B4-BE49-F238E27FC236}">
                <a16:creationId xmlns:a16="http://schemas.microsoft.com/office/drawing/2014/main" id="{6B705632-39FC-C393-18A6-1A57EB1351E2}"/>
              </a:ext>
            </a:extLst>
          </p:cNvPr>
          <p:cNvSpPr/>
          <p:nvPr/>
        </p:nvSpPr>
        <p:spPr>
          <a:xfrm>
            <a:off x="289247" y="6190026"/>
            <a:ext cx="2080726" cy="527179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>
                <a:ln>
                  <a:solidFill>
                    <a:schemeClr val="bg2"/>
                  </a:solidFill>
                </a:ln>
                <a:solidFill>
                  <a:schemeClr val="tx1"/>
                </a:solidFill>
              </a:rPr>
              <a:t>Prédiction variée</a:t>
            </a:r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0449EF7C-B060-7713-B7DF-48FB837E6515}"/>
              </a:ext>
            </a:extLst>
          </p:cNvPr>
          <p:cNvSpPr/>
          <p:nvPr/>
        </p:nvSpPr>
        <p:spPr>
          <a:xfrm>
            <a:off x="294750" y="4709556"/>
            <a:ext cx="2080726" cy="527179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>
                <a:ln>
                  <a:solidFill>
                    <a:schemeClr val="bg2"/>
                  </a:solidFill>
                </a:ln>
                <a:solidFill>
                  <a:schemeClr val="tx1"/>
                </a:solidFill>
              </a:rPr>
              <a:t>5,8M Paramètres</a:t>
            </a:r>
          </a:p>
        </p:txBody>
      </p:sp>
      <p:sp>
        <p:nvSpPr>
          <p:cNvPr id="13" name="Rectangle : coins arrondis 12">
            <a:extLst>
              <a:ext uri="{FF2B5EF4-FFF2-40B4-BE49-F238E27FC236}">
                <a16:creationId xmlns:a16="http://schemas.microsoft.com/office/drawing/2014/main" id="{6CE8CE67-E823-AEE2-521D-A8618B2361F9}"/>
              </a:ext>
            </a:extLst>
          </p:cNvPr>
          <p:cNvSpPr/>
          <p:nvPr/>
        </p:nvSpPr>
        <p:spPr>
          <a:xfrm>
            <a:off x="2607905" y="6190025"/>
            <a:ext cx="2080726" cy="527179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>
                <a:ln>
                  <a:solidFill>
                    <a:schemeClr val="bg2"/>
                  </a:solidFill>
                </a:ln>
                <a:solidFill>
                  <a:schemeClr val="tx1"/>
                </a:solidFill>
              </a:rPr>
              <a:t>&amp; plus variée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8E4B501-5F7B-928C-5450-940B45FA3B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6073" y="705290"/>
            <a:ext cx="3267910" cy="2610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24553CC0-5E04-95A0-F07F-ADFA2E4175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7841" y="2405035"/>
            <a:ext cx="3120142" cy="2476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AB4FBD67-350A-6DBA-6EAE-C9613BDBFE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6076" y="3927843"/>
            <a:ext cx="3417967" cy="2667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Connecteur droit 3">
            <a:extLst>
              <a:ext uri="{FF2B5EF4-FFF2-40B4-BE49-F238E27FC236}">
                <a16:creationId xmlns:a16="http://schemas.microsoft.com/office/drawing/2014/main" id="{23807008-3728-69E4-D9BF-13D5035EABFA}"/>
              </a:ext>
            </a:extLst>
          </p:cNvPr>
          <p:cNvCxnSpPr/>
          <p:nvPr/>
        </p:nvCxnSpPr>
        <p:spPr>
          <a:xfrm>
            <a:off x="5038531" y="979714"/>
            <a:ext cx="0" cy="561581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1270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721D8338-CAAD-5137-EB62-62DB035BDF41}"/>
              </a:ext>
            </a:extLst>
          </p:cNvPr>
          <p:cNvSpPr/>
          <p:nvPr/>
        </p:nvSpPr>
        <p:spPr>
          <a:xfrm>
            <a:off x="177283" y="1875453"/>
            <a:ext cx="6714051" cy="4114800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D67D4EA8-90C4-1BEF-ABE5-83ED24C8C614}"/>
              </a:ext>
            </a:extLst>
          </p:cNvPr>
          <p:cNvSpPr/>
          <p:nvPr/>
        </p:nvSpPr>
        <p:spPr>
          <a:xfrm>
            <a:off x="7330755" y="4541577"/>
            <a:ext cx="4435149" cy="1224551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Un entraînement plus long avec plus de données</a:t>
            </a:r>
          </a:p>
        </p:txBody>
      </p:sp>
      <p:sp>
        <p:nvSpPr>
          <p:cNvPr id="11" name="Rectangle : coins arrondis 10">
            <a:extLst>
              <a:ext uri="{FF2B5EF4-FFF2-40B4-BE49-F238E27FC236}">
                <a16:creationId xmlns:a16="http://schemas.microsoft.com/office/drawing/2014/main" id="{5E94747B-1F21-736B-FB70-91A3597FAC10}"/>
              </a:ext>
            </a:extLst>
          </p:cNvPr>
          <p:cNvSpPr/>
          <p:nvPr/>
        </p:nvSpPr>
        <p:spPr>
          <a:xfrm>
            <a:off x="8299665" y="1706050"/>
            <a:ext cx="3436774" cy="2495527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6EA7E721-0B68-DE55-11C0-E33F12D37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difficultés / perspectives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857D5A32-14D6-2EE9-5140-2EE1241B65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957" y="2610168"/>
            <a:ext cx="6096000" cy="2974975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0D367B99-D929-2ADC-2561-8E57F18BA4EC}"/>
              </a:ext>
            </a:extLst>
          </p:cNvPr>
          <p:cNvSpPr txBox="1"/>
          <p:nvPr/>
        </p:nvSpPr>
        <p:spPr>
          <a:xfrm>
            <a:off x="433956" y="1990502"/>
            <a:ext cx="42406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La complexité/diversité des données :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079CA479-07B9-0911-2303-2CE3E1FEF600}"/>
              </a:ext>
            </a:extLst>
          </p:cNvPr>
          <p:cNvSpPr txBox="1"/>
          <p:nvPr/>
        </p:nvSpPr>
        <p:spPr>
          <a:xfrm>
            <a:off x="433957" y="2359834"/>
            <a:ext cx="496846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800" b="1" i="0" dirty="0">
                <a:solidFill>
                  <a:srgbClr val="999999"/>
                </a:solidFill>
                <a:effectLst/>
                <a:latin typeface="Verdana" panose="020B0604030504040204" pitchFamily="34" charset="0"/>
              </a:rPr>
              <a:t>Sonata No. 13 </a:t>
            </a:r>
            <a:r>
              <a:rPr lang="it-IT" sz="800" b="1" i="0" dirty="0" err="1">
                <a:solidFill>
                  <a:srgbClr val="999999"/>
                </a:solidFill>
                <a:effectLst/>
                <a:latin typeface="Verdana" panose="020B0604030504040204" pitchFamily="34" charset="0"/>
              </a:rPr>
              <a:t>Bb</a:t>
            </a:r>
            <a:r>
              <a:rPr lang="it-IT" sz="800" b="1" i="0" dirty="0">
                <a:solidFill>
                  <a:srgbClr val="999999"/>
                </a:solidFill>
                <a:effectLst/>
                <a:latin typeface="Verdana" panose="020B0604030504040204" pitchFamily="34" charset="0"/>
              </a:rPr>
              <a:t> major, KV 333 (1783)</a:t>
            </a:r>
            <a:r>
              <a:rPr lang="fr-FR" sz="800" b="1" i="0" dirty="0">
                <a:solidFill>
                  <a:srgbClr val="999999"/>
                </a:solidFill>
                <a:effectLst/>
                <a:latin typeface="Verdana" panose="020B0604030504040204" pitchFamily="34" charset="0"/>
              </a:rPr>
              <a:t> - Mozart</a:t>
            </a:r>
            <a:endParaRPr lang="it-IT" sz="800" b="1" i="0" dirty="0">
              <a:solidFill>
                <a:srgbClr val="999999"/>
              </a:solidFill>
              <a:effectLst/>
              <a:latin typeface="Verdana" panose="020B0604030504040204" pitchFamily="34" charset="0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729C7DC2-5AD3-426E-8BD9-A403A2125D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87872" y="2156634"/>
            <a:ext cx="2546232" cy="1923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AF8D819E-D41B-A881-439E-E6D3818D5B62}"/>
              </a:ext>
            </a:extLst>
          </p:cNvPr>
          <p:cNvSpPr txBox="1"/>
          <p:nvPr/>
        </p:nvSpPr>
        <p:spPr>
          <a:xfrm>
            <a:off x="8508047" y="1787703"/>
            <a:ext cx="3228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Le traitement des données :</a:t>
            </a:r>
          </a:p>
        </p:txBody>
      </p:sp>
    </p:spTree>
    <p:extLst>
      <p:ext uri="{BB962C8B-B14F-4D97-AF65-F5344CB8AC3E}">
        <p14:creationId xmlns:p14="http://schemas.microsoft.com/office/powerpoint/2010/main" val="18025879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A96C2A0-408C-EBEC-A580-E1C1FE00B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Bibliographie :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97DC23AD-9D6C-D42D-8C50-2DA01291180B}"/>
              </a:ext>
            </a:extLst>
          </p:cNvPr>
          <p:cNvSpPr txBox="1"/>
          <p:nvPr/>
        </p:nvSpPr>
        <p:spPr>
          <a:xfrm>
            <a:off x="417095" y="2057400"/>
            <a:ext cx="616016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/>
              <a:t>Sources des travaux : </a:t>
            </a:r>
          </a:p>
          <a:p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dirty="0">
                <a:hlinkClick r:id="rId2"/>
              </a:rPr>
              <a:t>https://towardsdatascience.com/how-to-generate-music-using-a-lstm-neural-network-in-keras-68786834d4c5</a:t>
            </a:r>
            <a:endParaRPr lang="fr-F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dirty="0">
                <a:hlinkClick r:id="rId3"/>
              </a:rPr>
              <a:t>https://david-exiga.medium.com/music-generation-using-lstm-neural-networks-44f6780a4c5</a:t>
            </a:r>
            <a:endParaRPr lang="fr-F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dirty="0">
                <a:hlinkClick r:id="rId4"/>
              </a:rPr>
              <a:t>https://data-flair.training/blogs/automatic-music-generation-lstm-deep-learning/</a:t>
            </a:r>
            <a:endParaRPr lang="fr-F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dirty="0">
                <a:hlinkClick r:id="rId5"/>
              </a:rPr>
              <a:t>https://github.com/jordan-bird/Keras-LSTM-Music-Generator</a:t>
            </a:r>
            <a:endParaRPr lang="fr-F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dirty="0">
                <a:hlinkClick r:id="rId6"/>
              </a:rPr>
              <a:t>https://blog.paperspace.com/music-generation-with-lstms/</a:t>
            </a:r>
            <a:endParaRPr lang="fr-F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dirty="0">
                <a:hlinkClick r:id="rId7"/>
              </a:rPr>
              <a:t>https://www.tensorflow.org/tutorials/audio/music_generation?hl=fr</a:t>
            </a:r>
            <a:endParaRPr lang="fr-F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dirty="0">
                <a:hlinkClick r:id="rId8"/>
              </a:rPr>
              <a:t>https://blog.floydhub.com/generating-classical-music-with-neural-networks/</a:t>
            </a:r>
            <a:endParaRPr lang="fr-FR" sz="1600" dirty="0"/>
          </a:p>
          <a:p>
            <a:endParaRPr lang="fr-FR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FA675F8E-4DC3-6EBA-D3E3-1539A58C31D6}"/>
              </a:ext>
            </a:extLst>
          </p:cNvPr>
          <p:cNvSpPr txBox="1"/>
          <p:nvPr/>
        </p:nvSpPr>
        <p:spPr>
          <a:xfrm>
            <a:off x="6729663" y="2057400"/>
            <a:ext cx="5285874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/>
              <a:t>Sources des données :</a:t>
            </a:r>
          </a:p>
          <a:p>
            <a:r>
              <a:rPr lang="fr-FR" sz="2400" b="1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dirty="0">
                <a:hlinkClick r:id="rId9"/>
              </a:rPr>
              <a:t>http://www.piano-midi.de/</a:t>
            </a:r>
            <a:endParaRPr lang="fr-F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dirty="0">
                <a:hlinkClick r:id="rId10"/>
              </a:rPr>
              <a:t>https://bitmidi.com/</a:t>
            </a:r>
            <a:endParaRPr lang="fr-FR" sz="1600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041923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EncaseVTI">
  <a:themeElements>
    <a:clrScheme name="Office">
      <a:dk1>
        <a:srgbClr val="000000"/>
      </a:dk1>
      <a:lt1>
        <a:srgbClr val="FFFFFF"/>
      </a:lt1>
      <a:dk2>
        <a:srgbClr val="1D242E"/>
      </a:dk2>
      <a:lt2>
        <a:srgbClr val="F2F1F1"/>
      </a:lt2>
      <a:accent1>
        <a:srgbClr val="4472C4"/>
      </a:accent1>
      <a:accent2>
        <a:srgbClr val="ED7D31"/>
      </a:accent2>
      <a:accent3>
        <a:srgbClr val="A3A3A3"/>
      </a:accent3>
      <a:accent4>
        <a:srgbClr val="CF9B00"/>
      </a:accent4>
      <a:accent5>
        <a:srgbClr val="5B9BD5"/>
      </a:accent5>
      <a:accent6>
        <a:srgbClr val="70AD47"/>
      </a:accent6>
      <a:hlink>
        <a:srgbClr val="D26012"/>
      </a:hlink>
      <a:folHlink>
        <a:srgbClr val="9A5879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ncaseVTI" id="{C293990F-FDB3-4ED3-8175-FB79CE5A2A12}" vid="{A5662C19-271F-459F-B4ED-861A98237642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E4295168F976041B73B7EA7B8A80C46" ma:contentTypeVersion="3" ma:contentTypeDescription="Crée un document." ma:contentTypeScope="" ma:versionID="41cbfd0fae0e67f27110bcb7b027f0ea">
  <xsd:schema xmlns:xsd="http://www.w3.org/2001/XMLSchema" xmlns:xs="http://www.w3.org/2001/XMLSchema" xmlns:p="http://schemas.microsoft.com/office/2006/metadata/properties" xmlns:ns3="afa11b0e-79ee-4892-914e-2310113177c9" targetNamespace="http://schemas.microsoft.com/office/2006/metadata/properties" ma:root="true" ma:fieldsID="ee0ad53d794a92c72b642c67cf4837a0" ns3:_="">
    <xsd:import namespace="afa11b0e-79ee-4892-914e-2310113177c9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fa11b0e-79ee-4892-914e-2310113177c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6442D3E-95E0-4407-849E-B88B45EC3D4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fa11b0e-79ee-4892-914e-2310113177c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E285E77-C431-4AB1-8B0B-CBAF06E072D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7570208-16DA-4BEF-8F3C-8F9FB21F29E3}">
  <ds:schemaRefs>
    <ds:schemaRef ds:uri="http://purl.org/dc/elements/1.1/"/>
    <ds:schemaRef ds:uri="http://schemas.microsoft.com/office/2006/metadata/properties"/>
    <ds:schemaRef ds:uri="http://purl.org/dc/dcmitype/"/>
    <ds:schemaRef ds:uri="afa11b0e-79ee-4892-914e-2310113177c9"/>
    <ds:schemaRef ds:uri="http://schemas.microsoft.com/office/2006/documentManagement/types"/>
    <ds:schemaRef ds:uri="http://schemas.openxmlformats.org/package/2006/metadata/core-properties"/>
    <ds:schemaRef ds:uri="http://purl.org/dc/terms/"/>
    <ds:schemaRef ds:uri="http://schemas.microsoft.com/office/infopath/2007/PartnerControl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236</Words>
  <Application>Microsoft Office PowerPoint</Application>
  <PresentationFormat>Grand écran</PresentationFormat>
  <Paragraphs>54</Paragraphs>
  <Slides>8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3" baseType="lpstr">
      <vt:lpstr>Arial</vt:lpstr>
      <vt:lpstr>Avenir Next LT Pro</vt:lpstr>
      <vt:lpstr>Avenir Next LT Pro Light</vt:lpstr>
      <vt:lpstr>Verdana</vt:lpstr>
      <vt:lpstr>EncaseVTI</vt:lpstr>
      <vt:lpstr>La musique comme série temporelle</vt:lpstr>
      <vt:lpstr>Les travaux existants / le sujet</vt:lpstr>
      <vt:lpstr>Les données</vt:lpstr>
      <vt:lpstr>Les données</vt:lpstr>
      <vt:lpstr>Méthodes statistiques utilisées :</vt:lpstr>
      <vt:lpstr>Méthode de deep-learning utilisée</vt:lpstr>
      <vt:lpstr>Les difficultés / perspectives</vt:lpstr>
      <vt:lpstr>Bibliographie 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 musique comme série temporelle</dc:title>
  <dc:creator>Gabriel MOIGNET</dc:creator>
  <cp:lastModifiedBy>Gabriel MOIGNET</cp:lastModifiedBy>
  <cp:revision>4</cp:revision>
  <dcterms:created xsi:type="dcterms:W3CDTF">2023-11-11T09:10:49Z</dcterms:created>
  <dcterms:modified xsi:type="dcterms:W3CDTF">2023-11-12T11:02:08Z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0x0101000E4295168F976041B73B7EA7B8A80C46</vt:lpwstr>
  </property>
</Properties>
</file>

<file path=docProps/thumbnail.jpeg>
</file>